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5" r:id="rId2"/>
    <p:sldId id="317" r:id="rId3"/>
    <p:sldId id="318" r:id="rId4"/>
    <p:sldId id="262" r:id="rId5"/>
    <p:sldId id="316" r:id="rId6"/>
    <p:sldId id="319" r:id="rId7"/>
    <p:sldId id="320" r:id="rId8"/>
    <p:sldId id="30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5"/>
    <a:srgbClr val="F83308"/>
    <a:srgbClr val="FD9208"/>
    <a:srgbClr val="009FDF"/>
    <a:srgbClr val="F3D54E"/>
    <a:srgbClr val="F0CE3E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4" autoAdjust="0"/>
    <p:restoredTop sz="94634" autoAdjust="0"/>
  </p:normalViewPr>
  <p:slideViewPr>
    <p:cSldViewPr snapToGrid="0">
      <p:cViewPr varScale="1">
        <p:scale>
          <a:sx n="115" d="100"/>
          <a:sy n="115" d="100"/>
        </p:scale>
        <p:origin x="810" y="102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9/12/2015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9/12/2015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to drive investigation, collaboration, refinement and more importantly evolution of the tools to best serve the Industry and the consumers.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4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This release is based on algorithms described in IEEE paper xyz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&gt; - Aligns uniquely with non lab testing but a consumer centric real world evaluation discussed all along in the VIME meetings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3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to drive investigation, collaboration, refinement and more importantly evolution of the tools to best serve the Industry and the consumers.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0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08398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10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Arial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Subhead, Date, Etc.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7" y="383169"/>
            <a:ext cx="1248049" cy="82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9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8363" y="1"/>
            <a:ext cx="4465637" cy="476884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4006850" cy="868680"/>
          </a:xfrm>
        </p:spPr>
        <p:txBody>
          <a:bodyPr>
            <a:noAutofit/>
          </a:bodyPr>
          <a:lstStyle>
            <a:lvl1pPr>
              <a:defRPr sz="2800"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325244"/>
            <a:ext cx="4006850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4000" b="0" cap="none" spc="0" baseline="0">
                <a:solidFill>
                  <a:schemeClr val="tx2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Arial </a:t>
            </a:r>
            <a:br>
              <a:rPr lang="en-US" dirty="0" smtClean="0"/>
            </a:br>
            <a:r>
              <a:rPr lang="en-US" dirty="0" smtClean="0"/>
              <a:t>white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4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Arial </a:t>
            </a:r>
            <a:br>
              <a:rPr lang="en-US" dirty="0" smtClean="0"/>
            </a:br>
            <a:r>
              <a:rPr lang="en-US" dirty="0" smtClean="0"/>
              <a:t>blue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234882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4000" b="0" baseline="0">
                <a:solidFill>
                  <a:schemeClr val="accent2"/>
                </a:solidFill>
                <a:latin typeface="Arial" panose="020B0604020202020204" pitchFamily="34" charset="0"/>
                <a:ea typeface="Intel Clear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40pt Arial Body.</a:t>
            </a:r>
            <a:br>
              <a:rPr lang="en-US" dirty="0" smtClean="0"/>
            </a:br>
            <a:r>
              <a:rPr lang="en-US" dirty="0" smtClean="0"/>
              <a:t>For content that is not a section, but has a big idea in text only.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01794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/>
                </a:solidFill>
                <a:latin typeface="Arial" panose="020B0604020202020204" pitchFamily="34" charset="0"/>
                <a:ea typeface="Intel Clear" panose="020B06040202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Arial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260088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Arial blue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348787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2574131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6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32" y="1875130"/>
            <a:ext cx="2108795" cy="138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00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_experience_hrz_wht_rgb_30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9" y="1874822"/>
            <a:ext cx="3646443" cy="151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3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73052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08398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10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Arial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gradFill>
          <a:gsLst>
            <a:gs pos="30000">
              <a:schemeClr val="tx2"/>
            </a:gs>
            <a:gs pos="100000">
              <a:srgbClr val="009FDF"/>
            </a:gs>
            <a:gs pos="65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7" y="383169"/>
            <a:ext cx="1248049" cy="82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08398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10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Arial Title</a:t>
            </a:r>
            <a:br>
              <a:rPr lang="en-US" dirty="0" smtClean="0"/>
            </a:br>
            <a:r>
              <a:rPr lang="en-US" dirty="0" smtClean="0"/>
              <a:t>with image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18pt Arial body text</a:t>
            </a:r>
          </a:p>
          <a:p>
            <a:pPr lvl="1"/>
            <a:r>
              <a:rPr lang="en-US" dirty="0" smtClean="0"/>
              <a:t>18pt Arial bullet one</a:t>
            </a:r>
          </a:p>
          <a:p>
            <a:pPr lvl="2"/>
            <a:r>
              <a:rPr lang="en-US" dirty="0" smtClean="0"/>
              <a:t>16pt Arial sub-bullet</a:t>
            </a:r>
          </a:p>
          <a:p>
            <a:pPr lvl="3"/>
            <a:r>
              <a:rPr lang="en-US" dirty="0" smtClean="0"/>
              <a:t>14pt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3" y="943430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3" y="2843897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91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203324"/>
            <a:ext cx="4005264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6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3" y="1203325"/>
            <a:ext cx="8228013" cy="3425825"/>
          </a:xfrm>
        </p:spPr>
        <p:txBody>
          <a:bodyPr anchor="ctr" anchorCtr="0"/>
          <a:lstStyle>
            <a:lvl1pPr marL="190500" indent="-190500">
              <a:defRPr sz="3600" b="1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417513" indent="-225425">
              <a:buFont typeface="Intel Clear" pitchFamily="34" charset="0"/>
              <a:buChar char="–"/>
              <a:defRPr sz="1200" baseline="0">
                <a:latin typeface="+mn-lt"/>
                <a:cs typeface="Arial" panose="020B0604020202020204" pitchFamily="34" charset="0"/>
              </a:defRPr>
            </a:lvl2pPr>
            <a:lvl3pPr marL="685800" indent="-228600">
              <a:buFont typeface="Intel Clear" pitchFamily="34" charset="0"/>
              <a:buChar char="–"/>
              <a:defRPr sz="1200">
                <a:latin typeface="+mn-lt"/>
              </a:defRPr>
            </a:lvl3pPr>
            <a:lvl4pPr>
              <a:buFont typeface="Intel Clear" pitchFamily="34" charset="0"/>
              <a:buChar char="–"/>
              <a:defRPr sz="1100">
                <a:latin typeface="+mn-lt"/>
              </a:defRPr>
            </a:lvl4pPr>
            <a:lvl5pPr>
              <a:buFont typeface="Intel Clear" pitchFamily="34" charset="0"/>
              <a:buChar char="–"/>
              <a:defRPr sz="1050">
                <a:latin typeface="+mn-lt"/>
              </a:defRPr>
            </a:lvl5pPr>
          </a:lstStyle>
          <a:p>
            <a:pPr lvl="0"/>
            <a:r>
              <a:rPr lang="en-US" dirty="0" smtClean="0"/>
              <a:t>“36pt Arial Bold Text”</a:t>
            </a:r>
          </a:p>
          <a:p>
            <a:pPr lvl="1"/>
            <a:r>
              <a:rPr lang="en-US" dirty="0" err="1" smtClean="0"/>
              <a:t>12pt</a:t>
            </a:r>
            <a:r>
              <a:rPr lang="en-US" dirty="0" smtClean="0"/>
              <a:t> Attribution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4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>
                <a:latin typeface="+mj-lt"/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0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574131"/>
            <a:ext cx="9144000" cy="219471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5"/>
            <a:ext cx="4006851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78363" y="1203325"/>
            <a:ext cx="4005264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09487" y="4975795"/>
            <a:ext cx="184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4759452"/>
            <a:ext cx="9144000" cy="384048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915" y="4830589"/>
            <a:ext cx="364336" cy="24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8718551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203325"/>
            <a:ext cx="8228012" cy="34258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18pt Arial body text</a:t>
            </a:r>
          </a:p>
          <a:p>
            <a:pPr lvl="1"/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16pt Arial sub-bullet</a:t>
            </a:r>
          </a:p>
          <a:p>
            <a:pPr lvl="3"/>
            <a:r>
              <a:rPr lang="en-US" dirty="0" smtClean="0"/>
              <a:t>14pt Arial fourth level</a:t>
            </a:r>
          </a:p>
          <a:p>
            <a:pPr lvl="4"/>
            <a:r>
              <a:rPr lang="en-US" dirty="0" smtClean="0"/>
              <a:t>14pt Arial 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2352" y="482438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4" r:id="rId3"/>
    <p:sldLayoutId id="2147483650" r:id="rId4"/>
    <p:sldLayoutId id="2147483684" r:id="rId5"/>
    <p:sldLayoutId id="2147483652" r:id="rId6"/>
    <p:sldLayoutId id="2147483660" r:id="rId7"/>
    <p:sldLayoutId id="2147483668" r:id="rId8"/>
    <p:sldLayoutId id="2147483669" r:id="rId9"/>
    <p:sldLayoutId id="2147483670" r:id="rId10"/>
    <p:sldLayoutId id="2147483672" r:id="rId11"/>
    <p:sldLayoutId id="2147483651" r:id="rId12"/>
    <p:sldLayoutId id="2147483677" r:id="rId13"/>
    <p:sldLayoutId id="2147483665" r:id="rId14"/>
    <p:sldLayoutId id="2147483654" r:id="rId15"/>
    <p:sldLayoutId id="2147483655" r:id="rId16"/>
    <p:sldLayoutId id="2147483676" r:id="rId17"/>
    <p:sldLayoutId id="2147483681" r:id="rId18"/>
    <p:sldLayoutId id="214748368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i="0" kern="1200" spc="0" baseline="0">
          <a:solidFill>
            <a:schemeClr val="tx2"/>
          </a:solidFill>
          <a:latin typeface="+mj-lt"/>
          <a:ea typeface="Intel Clear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+mn-lt"/>
          <a:ea typeface="+mn-ea"/>
          <a:cs typeface="Arial" panose="020B0604020202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Intel Clear" panose="020B0604020203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3" y="1892461"/>
            <a:ext cx="8212886" cy="823946"/>
          </a:xfrm>
        </p:spPr>
        <p:txBody>
          <a:bodyPr/>
          <a:lstStyle/>
          <a:p>
            <a:r>
              <a:rPr lang="en-US" sz="2400" dirty="0" smtClean="0"/>
              <a:t>Open invitation to collaborate on an open source NR toolset</a:t>
            </a:r>
            <a:br>
              <a:rPr lang="en-US" sz="2400" dirty="0" smtClean="0"/>
            </a:br>
            <a:r>
              <a:rPr lang="en-US" sz="1600" dirty="0" smtClean="0"/>
              <a:t>VQEG Glasgow September 2015</a:t>
            </a:r>
            <a:endParaRPr lang="en-US" sz="1600" dirty="0">
              <a:solidFill>
                <a:schemeClr val="bg1">
                  <a:alpha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Philip Corriveau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Principal Engineer</a:t>
            </a:r>
            <a:br>
              <a:rPr lang="en-US" dirty="0" smtClean="0"/>
            </a:br>
            <a:r>
              <a:rPr lang="en-US" dirty="0" smtClean="0"/>
              <a:t>Intel Corporation </a:t>
            </a:r>
            <a:endParaRPr lang="en-US" b="0" dirty="0" smtClean="0"/>
          </a:p>
        </p:txBody>
      </p:sp>
      <p:pic>
        <p:nvPicPr>
          <p:cNvPr id="1026" name="Picture 2" descr="VQ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661388"/>
            <a:ext cx="2667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2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164" y="111149"/>
            <a:ext cx="8228012" cy="530317"/>
          </a:xfrm>
        </p:spPr>
        <p:txBody>
          <a:bodyPr/>
          <a:lstStyle/>
          <a:p>
            <a:r>
              <a:rPr lang="en-US" dirty="0" smtClean="0"/>
              <a:t>Industry / Academia / Government ….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5140" y="858957"/>
            <a:ext cx="8607365" cy="3823002"/>
          </a:xfrm>
        </p:spPr>
        <p:txBody>
          <a:bodyPr/>
          <a:lstStyle/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 algn="ctr"/>
            <a:r>
              <a:rPr lang="en-US" sz="2800" dirty="0" smtClean="0"/>
              <a:t>We do what we do for the everyday users.. </a:t>
            </a:r>
          </a:p>
          <a:p>
            <a:pPr lvl="0" algn="ctr"/>
            <a:r>
              <a:rPr lang="en-US" sz="2800" dirty="0" smtClean="0"/>
              <a:t>Continue switching gears… </a:t>
            </a:r>
            <a:endParaRPr lang="en-US" sz="2800" dirty="0"/>
          </a:p>
        </p:txBody>
      </p:sp>
      <p:pic>
        <p:nvPicPr>
          <p:cNvPr id="5" name="Picture 2" descr="VQ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79" y="101254"/>
            <a:ext cx="1540305" cy="55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270" y="481054"/>
            <a:ext cx="3216846" cy="321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0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164" y="111149"/>
            <a:ext cx="8228012" cy="530317"/>
          </a:xfrm>
        </p:spPr>
        <p:txBody>
          <a:bodyPr/>
          <a:lstStyle/>
          <a:p>
            <a:r>
              <a:rPr lang="en-US" dirty="0"/>
              <a:t>No-Reference </a:t>
            </a:r>
            <a:r>
              <a:rPr lang="en-US" dirty="0" smtClean="0"/>
              <a:t>Quality Assessment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5140" y="858957"/>
            <a:ext cx="8607365" cy="3823002"/>
          </a:xfrm>
        </p:spPr>
        <p:txBody>
          <a:bodyPr/>
          <a:lstStyle/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Consumer generated content growing exponentially; Critical need for no-reference quality assessment methods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600" b="1" dirty="0"/>
              <a:t>Opportunity for VQEG to lead and drive holistic innovation through </a:t>
            </a:r>
            <a:r>
              <a:rPr lang="en-US" sz="1600" b="1" dirty="0" smtClean="0"/>
              <a:t>NR </a:t>
            </a:r>
            <a:r>
              <a:rPr lang="en-US" sz="1600" b="1" dirty="0"/>
              <a:t>metrics </a:t>
            </a:r>
            <a:r>
              <a:rPr lang="en-US" sz="1600" b="1" dirty="0" smtClean="0"/>
              <a:t>and tool set development</a:t>
            </a:r>
            <a:endParaRPr lang="en-US" sz="1600" b="1" dirty="0"/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Open and iterative approaches are transforming the pace and impact of research &amp; development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Open </a:t>
            </a:r>
            <a:r>
              <a:rPr lang="en-US" sz="1600" dirty="0"/>
              <a:t>collaborative ways are critical </a:t>
            </a:r>
            <a:r>
              <a:rPr lang="en-US" sz="1600" dirty="0" smtClean="0"/>
              <a:t>to move </a:t>
            </a:r>
            <a:r>
              <a:rPr lang="en-US" sz="1600" dirty="0"/>
              <a:t>the </a:t>
            </a:r>
            <a:r>
              <a:rPr lang="en-US" sz="1600" dirty="0" smtClean="0"/>
              <a:t>NR QA </a:t>
            </a:r>
            <a:r>
              <a:rPr lang="en-US" sz="1600" dirty="0"/>
              <a:t>research </a:t>
            </a:r>
            <a:r>
              <a:rPr lang="en-US" sz="1600" dirty="0" smtClean="0"/>
              <a:t>forward in: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000" dirty="0"/>
              <a:t>Subjective </a:t>
            </a:r>
            <a:r>
              <a:rPr lang="en-US" sz="1000" dirty="0" smtClean="0"/>
              <a:t>methodologies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000" dirty="0" smtClean="0"/>
              <a:t>Objective </a:t>
            </a:r>
            <a:r>
              <a:rPr lang="en-US" sz="1000" dirty="0"/>
              <a:t>Algorithms</a:t>
            </a:r>
            <a:endParaRPr lang="en-US" sz="105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000" dirty="0"/>
              <a:t>Tool implementations of the above two. </a:t>
            </a:r>
            <a:endParaRPr lang="en-US" sz="1050" dirty="0"/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VQEG’s VIME project is </a:t>
            </a:r>
            <a:r>
              <a:rPr lang="en-US" sz="1600" dirty="0"/>
              <a:t>a prime example of moving with </a:t>
            </a:r>
            <a:r>
              <a:rPr lang="en-US" sz="1600" dirty="0" smtClean="0"/>
              <a:t>velocity 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000" dirty="0"/>
              <a:t>Record time in creation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000" dirty="0"/>
              <a:t>Unification around a very difficult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000" dirty="0"/>
              <a:t>Large interest and participation; Excellent Progress in metric development through regular meetings, group initiatives, </a:t>
            </a:r>
            <a:r>
              <a:rPr lang="en-US" sz="1000" dirty="0" smtClean="0"/>
              <a:t>algorithm discussions, and </a:t>
            </a:r>
            <a:r>
              <a:rPr lang="en-US" sz="1000" dirty="0"/>
              <a:t>reference tools</a:t>
            </a:r>
          </a:p>
        </p:txBody>
      </p:sp>
      <p:pic>
        <p:nvPicPr>
          <p:cNvPr id="5" name="Picture 2" descr="VQ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79" y="101254"/>
            <a:ext cx="1540305" cy="55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11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27305"/>
            <a:ext cx="8196463" cy="498005"/>
          </a:xfrm>
        </p:spPr>
        <p:txBody>
          <a:bodyPr/>
          <a:lstStyle/>
          <a:p>
            <a:r>
              <a:rPr lang="en-US" dirty="0" smtClean="0"/>
              <a:t>VIME IQA Toolset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888" y="1825337"/>
            <a:ext cx="1525782" cy="1525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187" y="1687678"/>
            <a:ext cx="1639996" cy="1639996"/>
          </a:xfrm>
          <a:prstGeom prst="rect">
            <a:avLst/>
          </a:prstGeom>
        </p:spPr>
      </p:pic>
      <p:sp>
        <p:nvSpPr>
          <p:cNvPr id="6" name="Cross 5"/>
          <p:cNvSpPr/>
          <p:nvPr/>
        </p:nvSpPr>
        <p:spPr>
          <a:xfrm>
            <a:off x="4181860" y="2463238"/>
            <a:ext cx="263137" cy="249980"/>
          </a:xfrm>
          <a:prstGeom prst="plus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020579" y="3419722"/>
            <a:ext cx="1930400" cy="38295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Source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020973" y="3419722"/>
            <a:ext cx="1930400" cy="38295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047707" y="3958166"/>
            <a:ext cx="7166707" cy="75809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Increase VQEG impact and relevance by building VIME tool set through open and iterative development processes</a:t>
            </a:r>
            <a:endParaRPr lang="en-US" dirty="0"/>
          </a:p>
        </p:txBody>
      </p:sp>
      <p:pic>
        <p:nvPicPr>
          <p:cNvPr id="2050" name="Picture 2" descr="VQ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79" y="101254"/>
            <a:ext cx="1540305" cy="55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864671"/>
            <a:ext cx="8393233" cy="729311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VIME Open Source framework for transparent and collaborative development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Preview Releases to drive broader ecosystem participation and faster feedback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8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45200" y="3638903"/>
            <a:ext cx="1595852" cy="927976"/>
            <a:chOff x="7192981" y="9433573"/>
            <a:chExt cx="4255604" cy="2474600"/>
          </a:xfrm>
          <a:noFill/>
        </p:grpSpPr>
        <p:sp>
          <p:nvSpPr>
            <p:cNvPr id="164" name="Shape 164"/>
            <p:cNvSpPr/>
            <p:nvPr/>
          </p:nvSpPr>
          <p:spPr>
            <a:xfrm>
              <a:off x="7353464" y="9598826"/>
              <a:ext cx="3906487" cy="2309347"/>
            </a:xfrm>
            <a:prstGeom prst="rect">
              <a:avLst/>
            </a:prstGeom>
            <a:grp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938" dirty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VIME Consumer-centric </a:t>
              </a:r>
              <a:r>
                <a:rPr lang="en-US" sz="938" dirty="0" smtClean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approach</a:t>
              </a:r>
            </a:p>
            <a:p>
              <a:pPr algn="ctr"/>
              <a:r>
                <a:rPr lang="en-US" sz="938" dirty="0">
                  <a:latin typeface="Helvetica"/>
                  <a:ea typeface="Helvetica"/>
                  <a:cs typeface="Helvetica"/>
                  <a:sym typeface="Helvetica"/>
                </a:rPr>
                <a:t>Image categories to bound IQA problem </a:t>
              </a:r>
              <a:r>
                <a:rPr lang="en-US" sz="938" dirty="0" smtClean="0">
                  <a:latin typeface="Helvetica"/>
                  <a:ea typeface="Helvetica"/>
                  <a:cs typeface="Helvetica"/>
                  <a:sym typeface="Helvetica"/>
                </a:rPr>
                <a:t>space</a:t>
              </a:r>
            </a:p>
            <a:p>
              <a:pPr algn="ctr"/>
              <a:r>
                <a:rPr lang="en-US" sz="938" dirty="0" smtClean="0">
                  <a:latin typeface="Helvetica"/>
                  <a:ea typeface="Helvetica"/>
                  <a:cs typeface="Helvetica"/>
                  <a:sym typeface="Helvetica"/>
                </a:rPr>
                <a:t>Jan 2015</a:t>
              </a:r>
              <a:endParaRPr lang="en-US" sz="938" dirty="0">
                <a:latin typeface="Helvetica"/>
                <a:ea typeface="Helvetica"/>
                <a:cs typeface="Helvetica"/>
                <a:sym typeface="Helvetica"/>
              </a:endParaRPr>
            </a:p>
            <a:p>
              <a:pPr algn="ctr"/>
              <a:endParaRPr sz="938" dirty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7192981" y="9433573"/>
              <a:ext cx="4255604" cy="2059926"/>
            </a:xfrm>
            <a:prstGeom prst="roundRect">
              <a:avLst>
                <a:gd name="adj" fmla="val 11831"/>
              </a:avLst>
            </a:prstGeom>
            <a:grpFill/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</p:grpSp>
      <p:sp>
        <p:nvSpPr>
          <p:cNvPr id="127" name="Shape 127"/>
          <p:cNvSpPr/>
          <p:nvPr/>
        </p:nvSpPr>
        <p:spPr>
          <a:xfrm>
            <a:off x="115748" y="2447925"/>
            <a:ext cx="8596220" cy="476250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0365C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grpSp>
        <p:nvGrpSpPr>
          <p:cNvPr id="12" name="Group 11"/>
          <p:cNvGrpSpPr/>
          <p:nvPr/>
        </p:nvGrpSpPr>
        <p:grpSpPr>
          <a:xfrm>
            <a:off x="3561106" y="2457450"/>
            <a:ext cx="476250" cy="1257300"/>
            <a:chOff x="8685783" y="6553200"/>
            <a:chExt cx="1270001" cy="3352800"/>
          </a:xfrm>
        </p:grpSpPr>
        <p:sp>
          <p:nvSpPr>
            <p:cNvPr id="128" name="Shape 128"/>
            <p:cNvSpPr/>
            <p:nvPr/>
          </p:nvSpPr>
          <p:spPr>
            <a:xfrm flipV="1">
              <a:off x="9346183" y="7848600"/>
              <a:ext cx="1" cy="2057400"/>
            </a:xfrm>
            <a:prstGeom prst="line">
              <a:avLst/>
            </a:prstGeom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29" name="Shape 129"/>
            <p:cNvSpPr/>
            <p:nvPr/>
          </p:nvSpPr>
          <p:spPr>
            <a:xfrm>
              <a:off x="8685783" y="6553200"/>
              <a:ext cx="1270001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30" name="Shape 130"/>
            <p:cNvSpPr/>
            <p:nvPr/>
          </p:nvSpPr>
          <p:spPr>
            <a:xfrm>
              <a:off x="9087055" y="6803477"/>
              <a:ext cx="354800" cy="76944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/>
              </a:pPr>
              <a:r>
                <a:rPr sz="1875"/>
                <a:t>4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516724" y="2447925"/>
            <a:ext cx="476250" cy="476250"/>
            <a:chOff x="12799319" y="6527800"/>
            <a:chExt cx="1270001" cy="1270000"/>
          </a:xfrm>
        </p:grpSpPr>
        <p:sp>
          <p:nvSpPr>
            <p:cNvPr id="135" name="Shape 135"/>
            <p:cNvSpPr/>
            <p:nvPr/>
          </p:nvSpPr>
          <p:spPr>
            <a:xfrm>
              <a:off x="12799319" y="6527800"/>
              <a:ext cx="1270001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36" name="Shape 136"/>
            <p:cNvSpPr/>
            <p:nvPr/>
          </p:nvSpPr>
          <p:spPr>
            <a:xfrm>
              <a:off x="13221373" y="6778077"/>
              <a:ext cx="354800" cy="76944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/>
              </a:pPr>
              <a:r>
                <a:rPr sz="1875"/>
                <a:t>6</a:t>
              </a:r>
            </a:p>
          </p:txBody>
        </p:sp>
      </p:grpSp>
      <p:sp>
        <p:nvSpPr>
          <p:cNvPr id="137" name="Shape 137"/>
          <p:cNvSpPr/>
          <p:nvPr/>
        </p:nvSpPr>
        <p:spPr>
          <a:xfrm flipH="1" flipV="1">
            <a:off x="7882360" y="2943224"/>
            <a:ext cx="5788" cy="686152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grpSp>
        <p:nvGrpSpPr>
          <p:cNvPr id="18" name="Group 17"/>
          <p:cNvGrpSpPr/>
          <p:nvPr/>
        </p:nvGrpSpPr>
        <p:grpSpPr>
          <a:xfrm>
            <a:off x="7659395" y="2448942"/>
            <a:ext cx="476250" cy="476250"/>
            <a:chOff x="20425053" y="6530512"/>
            <a:chExt cx="1270001" cy="1270001"/>
          </a:xfrm>
        </p:grpSpPr>
        <p:sp>
          <p:nvSpPr>
            <p:cNvPr id="138" name="Shape 138"/>
            <p:cNvSpPr/>
            <p:nvPr/>
          </p:nvSpPr>
          <p:spPr>
            <a:xfrm>
              <a:off x="20425053" y="6530512"/>
              <a:ext cx="1270001" cy="12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39" name="Shape 139"/>
            <p:cNvSpPr/>
            <p:nvPr/>
          </p:nvSpPr>
          <p:spPr>
            <a:xfrm>
              <a:off x="20826325" y="6780792"/>
              <a:ext cx="354800" cy="76944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/>
              </a:pPr>
              <a:r>
                <a:rPr sz="1875"/>
                <a:t>8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31361" y="2447925"/>
            <a:ext cx="476250" cy="476250"/>
            <a:chOff x="5877450" y="6527800"/>
            <a:chExt cx="1270001" cy="1270000"/>
          </a:xfrm>
        </p:grpSpPr>
        <p:sp>
          <p:nvSpPr>
            <p:cNvPr id="140" name="Shape 140"/>
            <p:cNvSpPr/>
            <p:nvPr/>
          </p:nvSpPr>
          <p:spPr>
            <a:xfrm>
              <a:off x="5877450" y="6527800"/>
              <a:ext cx="1270001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41" name="Shape 141"/>
            <p:cNvSpPr/>
            <p:nvPr/>
          </p:nvSpPr>
          <p:spPr>
            <a:xfrm>
              <a:off x="6278722" y="6778077"/>
              <a:ext cx="354800" cy="76944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/>
              </a:pPr>
              <a:r>
                <a:rPr sz="1875"/>
                <a:t>3</a:t>
              </a:r>
            </a:p>
          </p:txBody>
        </p:sp>
      </p:grpSp>
      <p:sp>
        <p:nvSpPr>
          <p:cNvPr id="143" name="Shape 143"/>
          <p:cNvSpPr/>
          <p:nvPr/>
        </p:nvSpPr>
        <p:spPr>
          <a:xfrm flipV="1">
            <a:off x="1823014" y="2943223"/>
            <a:ext cx="0" cy="70520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grpSp>
        <p:nvGrpSpPr>
          <p:cNvPr id="16" name="Group 15"/>
          <p:cNvGrpSpPr/>
          <p:nvPr/>
        </p:nvGrpSpPr>
        <p:grpSpPr>
          <a:xfrm>
            <a:off x="1614896" y="2457450"/>
            <a:ext cx="476250" cy="476250"/>
            <a:chOff x="4306388" y="6553200"/>
            <a:chExt cx="1270001" cy="1270000"/>
          </a:xfrm>
        </p:grpSpPr>
        <p:sp>
          <p:nvSpPr>
            <p:cNvPr id="144" name="Shape 144"/>
            <p:cNvSpPr/>
            <p:nvPr/>
          </p:nvSpPr>
          <p:spPr>
            <a:xfrm>
              <a:off x="4306388" y="6553200"/>
              <a:ext cx="1270001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45" name="Shape 145"/>
            <p:cNvSpPr/>
            <p:nvPr/>
          </p:nvSpPr>
          <p:spPr>
            <a:xfrm>
              <a:off x="4707660" y="6803477"/>
              <a:ext cx="354800" cy="76944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/>
              </a:pPr>
              <a:r>
                <a:rPr sz="1875" dirty="0"/>
                <a:t>2</a:t>
              </a:r>
            </a:p>
          </p:txBody>
        </p:sp>
      </p:grpSp>
      <p:sp>
        <p:nvSpPr>
          <p:cNvPr id="147" name="Shape 147"/>
          <p:cNvSpPr/>
          <p:nvPr/>
        </p:nvSpPr>
        <p:spPr>
          <a:xfrm flipV="1">
            <a:off x="961644" y="2018555"/>
            <a:ext cx="0" cy="419845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grpSp>
        <p:nvGrpSpPr>
          <p:cNvPr id="8" name="Group 7"/>
          <p:cNvGrpSpPr/>
          <p:nvPr/>
        </p:nvGrpSpPr>
        <p:grpSpPr>
          <a:xfrm>
            <a:off x="718757" y="2447925"/>
            <a:ext cx="476250" cy="476250"/>
            <a:chOff x="2256187" y="6527800"/>
            <a:chExt cx="1270001" cy="1270000"/>
          </a:xfrm>
        </p:grpSpPr>
        <p:sp>
          <p:nvSpPr>
            <p:cNvPr id="148" name="Shape 148"/>
            <p:cNvSpPr/>
            <p:nvPr/>
          </p:nvSpPr>
          <p:spPr>
            <a:xfrm>
              <a:off x="2256187" y="6527800"/>
              <a:ext cx="1270001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49" name="Shape 149"/>
            <p:cNvSpPr/>
            <p:nvPr/>
          </p:nvSpPr>
          <p:spPr>
            <a:xfrm>
              <a:off x="2657459" y="6778077"/>
              <a:ext cx="354800" cy="76944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/>
              </a:pPr>
              <a:r>
                <a:rPr sz="1875"/>
                <a:t>1</a:t>
              </a:r>
            </a:p>
          </p:txBody>
        </p:sp>
      </p:grpSp>
      <p:sp>
        <p:nvSpPr>
          <p:cNvPr id="153" name="Shape 153"/>
          <p:cNvSpPr/>
          <p:nvPr/>
        </p:nvSpPr>
        <p:spPr>
          <a:xfrm flipV="1">
            <a:off x="6779582" y="1952625"/>
            <a:ext cx="0" cy="49530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grpSp>
        <p:nvGrpSpPr>
          <p:cNvPr id="9" name="Group 8"/>
          <p:cNvGrpSpPr/>
          <p:nvPr/>
        </p:nvGrpSpPr>
        <p:grpSpPr>
          <a:xfrm>
            <a:off x="6536694" y="2457450"/>
            <a:ext cx="476250" cy="476250"/>
            <a:chOff x="14584050" y="6553200"/>
            <a:chExt cx="1270001" cy="1270000"/>
          </a:xfrm>
        </p:grpSpPr>
        <p:sp>
          <p:nvSpPr>
            <p:cNvPr id="154" name="Shape 154"/>
            <p:cNvSpPr/>
            <p:nvPr/>
          </p:nvSpPr>
          <p:spPr>
            <a:xfrm>
              <a:off x="14584050" y="6553200"/>
              <a:ext cx="1270001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55" name="Shape 155"/>
            <p:cNvSpPr/>
            <p:nvPr/>
          </p:nvSpPr>
          <p:spPr>
            <a:xfrm>
              <a:off x="14985322" y="6803477"/>
              <a:ext cx="354800" cy="76944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/>
              </a:pPr>
              <a:r>
                <a:rPr sz="1875" dirty="0"/>
                <a:t>7</a:t>
              </a:r>
            </a:p>
          </p:txBody>
        </p:sp>
      </p:grpSp>
      <p:sp>
        <p:nvSpPr>
          <p:cNvPr id="156" name="Shape 156"/>
          <p:cNvSpPr/>
          <p:nvPr/>
        </p:nvSpPr>
        <p:spPr>
          <a:xfrm flipV="1">
            <a:off x="4768622" y="1943100"/>
            <a:ext cx="0" cy="49530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grpSp>
        <p:nvGrpSpPr>
          <p:cNvPr id="17" name="Group 16"/>
          <p:cNvGrpSpPr/>
          <p:nvPr/>
        </p:nvGrpSpPr>
        <p:grpSpPr>
          <a:xfrm>
            <a:off x="4525735" y="2447925"/>
            <a:ext cx="476250" cy="476250"/>
            <a:chOff x="12068625" y="6527800"/>
            <a:chExt cx="1270001" cy="1270000"/>
          </a:xfrm>
        </p:grpSpPr>
        <p:sp>
          <p:nvSpPr>
            <p:cNvPr id="157" name="Shape 157"/>
            <p:cNvSpPr/>
            <p:nvPr/>
          </p:nvSpPr>
          <p:spPr>
            <a:xfrm>
              <a:off x="12068625" y="6527800"/>
              <a:ext cx="1270001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58" name="Shape 158"/>
            <p:cNvSpPr/>
            <p:nvPr/>
          </p:nvSpPr>
          <p:spPr>
            <a:xfrm>
              <a:off x="12469897" y="6778077"/>
              <a:ext cx="354800" cy="76944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>
                <a:defRPr sz="1800"/>
              </a:pPr>
              <a:r>
                <a:rPr sz="1875" dirty="0"/>
                <a:t>5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5737" y="1400447"/>
            <a:ext cx="1285892" cy="618108"/>
            <a:chOff x="1967265" y="9870611"/>
            <a:chExt cx="4778170" cy="1648289"/>
          </a:xfrm>
          <a:noFill/>
        </p:grpSpPr>
        <p:sp>
          <p:nvSpPr>
            <p:cNvPr id="142" name="Shape 142"/>
            <p:cNvSpPr/>
            <p:nvPr/>
          </p:nvSpPr>
          <p:spPr>
            <a:xfrm>
              <a:off x="1967265" y="9870611"/>
              <a:ext cx="4778170" cy="1648289"/>
            </a:xfrm>
            <a:prstGeom prst="roundRect">
              <a:avLst>
                <a:gd name="adj" fmla="val 11557"/>
              </a:avLst>
            </a:prstGeom>
            <a:grpFill/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60" name="Shape 160"/>
            <p:cNvSpPr/>
            <p:nvPr/>
          </p:nvSpPr>
          <p:spPr>
            <a:xfrm>
              <a:off x="2323901" y="10307497"/>
              <a:ext cx="4266275" cy="769784"/>
            </a:xfrm>
            <a:prstGeom prst="rect">
              <a:avLst/>
            </a:prstGeom>
            <a:grp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lvl="0" algn="ctr">
                <a:defRPr sz="1800"/>
              </a:pPr>
              <a:r>
                <a:rPr lang="en-US" sz="938" dirty="0" smtClean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Formation of VIME</a:t>
              </a:r>
              <a:r>
                <a:rPr sz="938" dirty="0">
                  <a:latin typeface="Helvetica"/>
                  <a:ea typeface="Helvetica"/>
                  <a:cs typeface="Helvetica"/>
                  <a:sym typeface="Helvetica"/>
                </a:rPr>
                <a:t/>
              </a:r>
              <a:br>
                <a:rPr sz="938" dirty="0">
                  <a:latin typeface="Helvetica"/>
                  <a:ea typeface="Helvetica"/>
                  <a:cs typeface="Helvetica"/>
                  <a:sym typeface="Helvetica"/>
                </a:rPr>
              </a:br>
              <a:r>
                <a:rPr lang="en-US" sz="938" dirty="0" smtClean="0">
                  <a:latin typeface="Helvetica"/>
                  <a:ea typeface="Helvetica"/>
                  <a:cs typeface="Helvetica"/>
                  <a:sym typeface="Helvetica"/>
                </a:rPr>
                <a:t>2014</a:t>
              </a:r>
              <a:endParaRPr sz="938" dirty="0"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sp>
        <p:nvSpPr>
          <p:cNvPr id="162" name="Shape 162"/>
          <p:cNvSpPr/>
          <p:nvPr/>
        </p:nvSpPr>
        <p:spPr>
          <a:xfrm flipV="1">
            <a:off x="2758661" y="1943100"/>
            <a:ext cx="0" cy="49530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grpSp>
        <p:nvGrpSpPr>
          <p:cNvPr id="14" name="Group 13"/>
          <p:cNvGrpSpPr/>
          <p:nvPr/>
        </p:nvGrpSpPr>
        <p:grpSpPr>
          <a:xfrm>
            <a:off x="2123186" y="1315467"/>
            <a:ext cx="1209095" cy="622871"/>
            <a:chOff x="4830548" y="3507912"/>
            <a:chExt cx="3405368" cy="1660989"/>
          </a:xfrm>
        </p:grpSpPr>
        <p:sp>
          <p:nvSpPr>
            <p:cNvPr id="161" name="Shape 161"/>
            <p:cNvSpPr/>
            <p:nvPr/>
          </p:nvSpPr>
          <p:spPr>
            <a:xfrm>
              <a:off x="4830548" y="3507912"/>
              <a:ext cx="3405368" cy="1660989"/>
            </a:xfrm>
            <a:prstGeom prst="roundRect">
              <a:avLst>
                <a:gd name="adj" fmla="val 11469"/>
              </a:avLst>
            </a:prstGeom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63" name="Shape 163"/>
            <p:cNvSpPr/>
            <p:nvPr/>
          </p:nvSpPr>
          <p:spPr>
            <a:xfrm>
              <a:off x="4949504" y="3945808"/>
              <a:ext cx="3125893" cy="7697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lvl="0" algn="ctr">
                <a:defRPr sz="1800"/>
              </a:pPr>
              <a:r>
                <a:rPr lang="en-US" sz="938" dirty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IQA Reference Tool</a:t>
              </a:r>
              <a:r>
                <a:rPr lang="en-US" sz="938" dirty="0">
                  <a:latin typeface="Helvetica"/>
                  <a:ea typeface="Helvetica"/>
                  <a:cs typeface="Helvetica"/>
                  <a:sym typeface="Helvetica"/>
                </a:rPr>
                <a:t/>
              </a:r>
              <a:br>
                <a:rPr lang="en-US" sz="938" dirty="0">
                  <a:latin typeface="Helvetica"/>
                  <a:ea typeface="Helvetica"/>
                  <a:cs typeface="Helvetica"/>
                  <a:sym typeface="Helvetica"/>
                </a:rPr>
              </a:br>
              <a:r>
                <a:rPr lang="en-US" sz="938" dirty="0" smtClean="0">
                  <a:latin typeface="Helvetica"/>
                  <a:ea typeface="Helvetica"/>
                  <a:cs typeface="Helvetica"/>
                  <a:sym typeface="Helvetica"/>
                </a:rPr>
                <a:t>Feb 2015</a:t>
              </a:r>
              <a:endParaRPr lang="en-US" sz="938" dirty="0"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42572" y="3728057"/>
            <a:ext cx="1741517" cy="622871"/>
            <a:chOff x="8532665" y="3446184"/>
            <a:chExt cx="4644046" cy="1660989"/>
          </a:xfrm>
        </p:grpSpPr>
        <p:sp>
          <p:nvSpPr>
            <p:cNvPr id="165" name="Shape 165"/>
            <p:cNvSpPr/>
            <p:nvPr/>
          </p:nvSpPr>
          <p:spPr>
            <a:xfrm>
              <a:off x="8532665" y="3446184"/>
              <a:ext cx="4644046" cy="1660989"/>
            </a:xfrm>
            <a:prstGeom prst="roundRect">
              <a:avLst>
                <a:gd name="adj" fmla="val 11469"/>
              </a:avLst>
            </a:prstGeom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66" name="Shape 166"/>
            <p:cNvSpPr/>
            <p:nvPr/>
          </p:nvSpPr>
          <p:spPr>
            <a:xfrm>
              <a:off x="8623377" y="3933107"/>
              <a:ext cx="4528265" cy="7697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lvl="0" algn="ctr">
                <a:defRPr sz="1800"/>
              </a:pPr>
              <a:r>
                <a:rPr lang="en-US" sz="938" dirty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VIME Image Database </a:t>
              </a:r>
            </a:p>
            <a:p>
              <a:pPr lvl="0" algn="ctr">
                <a:defRPr sz="1800"/>
              </a:pPr>
              <a:r>
                <a:rPr lang="en-US" sz="938" dirty="0">
                  <a:latin typeface="Helvetica"/>
                  <a:ea typeface="Helvetica"/>
                  <a:cs typeface="Helvetica"/>
                  <a:sym typeface="Helvetica"/>
                </a:rPr>
                <a:t>Q1 2015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56346" y="2933700"/>
            <a:ext cx="1785999" cy="1397462"/>
            <a:chOff x="11633992" y="7823200"/>
            <a:chExt cx="4762664" cy="3726564"/>
          </a:xfrm>
        </p:grpSpPr>
        <p:sp>
          <p:nvSpPr>
            <p:cNvPr id="134" name="Shape 134"/>
            <p:cNvSpPr/>
            <p:nvPr/>
          </p:nvSpPr>
          <p:spPr>
            <a:xfrm flipV="1">
              <a:off x="13480501" y="7823200"/>
              <a:ext cx="1" cy="2108200"/>
            </a:xfrm>
            <a:prstGeom prst="line">
              <a:avLst/>
            </a:prstGeom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67" name="Shape 167"/>
            <p:cNvSpPr/>
            <p:nvPr/>
          </p:nvSpPr>
          <p:spPr>
            <a:xfrm>
              <a:off x="11724331" y="10338903"/>
              <a:ext cx="4411464" cy="7697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lvl="0" algn="ctr">
                <a:defRPr sz="1800"/>
              </a:pPr>
              <a:r>
                <a:rPr lang="fr-FR" sz="938" dirty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IQA Open source contributions</a:t>
              </a:r>
            </a:p>
            <a:p>
              <a:pPr lvl="0" algn="ctr">
                <a:defRPr sz="1800"/>
              </a:pPr>
              <a:r>
                <a:rPr lang="fr-FR" sz="938" dirty="0">
                  <a:latin typeface="Helvetica"/>
                  <a:ea typeface="Helvetica"/>
                  <a:cs typeface="Helvetica"/>
                  <a:sym typeface="Helvetica"/>
                </a:rPr>
                <a:t>Q3 – Q4 2015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11633992" y="9924165"/>
              <a:ext cx="4762664" cy="1625599"/>
            </a:xfrm>
            <a:prstGeom prst="roundRect">
              <a:avLst>
                <a:gd name="adj" fmla="val 11719"/>
              </a:avLst>
            </a:prstGeom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11584" y="1319213"/>
            <a:ext cx="1963410" cy="626778"/>
            <a:chOff x="13428216" y="3517900"/>
            <a:chExt cx="3585999" cy="1671407"/>
          </a:xfrm>
        </p:grpSpPr>
        <p:sp>
          <p:nvSpPr>
            <p:cNvPr id="169" name="Shape 169"/>
            <p:cNvSpPr/>
            <p:nvPr/>
          </p:nvSpPr>
          <p:spPr>
            <a:xfrm>
              <a:off x="13428216" y="3517900"/>
              <a:ext cx="3510953" cy="1671407"/>
            </a:xfrm>
            <a:prstGeom prst="roundRect">
              <a:avLst>
                <a:gd name="adj" fmla="val 11398"/>
              </a:avLst>
            </a:prstGeom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70" name="Shape 170"/>
            <p:cNvSpPr/>
            <p:nvPr/>
          </p:nvSpPr>
          <p:spPr>
            <a:xfrm>
              <a:off x="13477862" y="3996609"/>
              <a:ext cx="3536353" cy="7697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lvl="0" algn="ctr">
                <a:defRPr sz="1800"/>
              </a:pPr>
              <a:r>
                <a:rPr lang="en-US" sz="938" dirty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VIME Open Source Framework</a:t>
              </a:r>
            </a:p>
            <a:p>
              <a:pPr lvl="0" algn="ctr">
                <a:defRPr sz="1800"/>
              </a:pPr>
              <a:r>
                <a:rPr lang="en-US" sz="938" dirty="0">
                  <a:latin typeface="Helvetica"/>
                  <a:ea typeface="Helvetica"/>
                  <a:cs typeface="Helvetica"/>
                  <a:sym typeface="Helvetica"/>
                </a:rPr>
                <a:t>Q3 </a:t>
              </a:r>
              <a:r>
                <a:rPr lang="en-US" sz="938" dirty="0" smtClean="0">
                  <a:latin typeface="Helvetica"/>
                  <a:ea typeface="Helvetica"/>
                  <a:cs typeface="Helvetica"/>
                  <a:sym typeface="Helvetica"/>
                </a:rPr>
                <a:t>2015</a:t>
              </a:r>
              <a:endParaRPr lang="en-US" sz="938" dirty="0"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918541" y="1320230"/>
            <a:ext cx="1741517" cy="622871"/>
            <a:chOff x="17320643" y="3520612"/>
            <a:chExt cx="4644046" cy="1660989"/>
          </a:xfrm>
        </p:grpSpPr>
        <p:sp>
          <p:nvSpPr>
            <p:cNvPr id="173" name="Shape 173"/>
            <p:cNvSpPr/>
            <p:nvPr/>
          </p:nvSpPr>
          <p:spPr>
            <a:xfrm>
              <a:off x="17320643" y="3520612"/>
              <a:ext cx="4644046" cy="1660989"/>
            </a:xfrm>
            <a:prstGeom prst="roundRect">
              <a:avLst>
                <a:gd name="adj" fmla="val 11469"/>
              </a:avLst>
            </a:prstGeom>
            <a:ln w="25400">
              <a:solidFill>
                <a:srgbClr val="A6AAA9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174" name="Shape 174"/>
            <p:cNvSpPr/>
            <p:nvPr/>
          </p:nvSpPr>
          <p:spPr>
            <a:xfrm>
              <a:off x="17378534" y="3581324"/>
              <a:ext cx="4528265" cy="15395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lvl="0" algn="ctr">
                <a:defRPr sz="1800"/>
              </a:pPr>
              <a:r>
                <a:rPr lang="en-US" sz="938" dirty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VIME IQA </a:t>
              </a:r>
              <a:r>
                <a:rPr lang="en-US" sz="938" dirty="0" smtClean="0">
                  <a:solidFill>
                    <a:srgbClr val="0365C0"/>
                  </a:solidFill>
                  <a:latin typeface="Helvetica"/>
                  <a:ea typeface="Helvetica"/>
                  <a:cs typeface="Helvetica"/>
                  <a:sym typeface="Helvetica"/>
                </a:rPr>
                <a:t>Toolset</a:t>
              </a:r>
            </a:p>
            <a:p>
              <a:pPr lvl="0" algn="ctr">
                <a:defRPr sz="1800"/>
              </a:pPr>
              <a:r>
                <a:rPr lang="en-US" sz="938" dirty="0" smtClean="0">
                  <a:latin typeface="Helvetica"/>
                  <a:ea typeface="Helvetica"/>
                  <a:cs typeface="Helvetica"/>
                  <a:sym typeface="Helvetica"/>
                </a:rPr>
                <a:t>Preview Release to</a:t>
              </a:r>
              <a:r>
                <a:rPr lang="en-US" sz="938" dirty="0">
                  <a:latin typeface="Helvetica"/>
                  <a:ea typeface="Helvetica"/>
                  <a:cs typeface="Helvetica"/>
                  <a:sym typeface="Helvetica"/>
                </a:rPr>
                <a:t/>
              </a:r>
              <a:br>
                <a:rPr lang="en-US" sz="938" dirty="0">
                  <a:latin typeface="Helvetica"/>
                  <a:ea typeface="Helvetica"/>
                  <a:cs typeface="Helvetica"/>
                  <a:sym typeface="Helvetica"/>
                </a:rPr>
              </a:br>
              <a:r>
                <a:rPr lang="en-US" sz="938" dirty="0" smtClean="0">
                  <a:latin typeface="Helvetica"/>
                  <a:ea typeface="Helvetica"/>
                  <a:cs typeface="Helvetica"/>
                  <a:sym typeface="Helvetica"/>
                </a:rPr>
                <a:t>get community feedback</a:t>
              </a:r>
              <a:r>
                <a:rPr lang="en-US" sz="938" smtClean="0">
                  <a:latin typeface="Helvetica"/>
                  <a:ea typeface="Helvetica"/>
                  <a:cs typeface="Helvetica"/>
                  <a:sym typeface="Helvetica"/>
                </a:rPr>
                <a:t>. </a:t>
              </a:r>
            </a:p>
            <a:p>
              <a:pPr lvl="0" algn="ctr">
                <a:defRPr sz="1800"/>
              </a:pPr>
              <a:r>
                <a:rPr lang="en-US" sz="938" smtClean="0">
                  <a:latin typeface="Helvetica"/>
                  <a:ea typeface="Helvetica"/>
                  <a:cs typeface="Helvetica"/>
                  <a:sym typeface="Helvetica"/>
                </a:rPr>
                <a:t>Q4 </a:t>
              </a:r>
              <a:r>
                <a:rPr lang="en-US" sz="938" dirty="0">
                  <a:latin typeface="Helvetica"/>
                  <a:ea typeface="Helvetica"/>
                  <a:cs typeface="Helvetica"/>
                  <a:sym typeface="Helvetica"/>
                </a:rPr>
                <a:t>2015 </a:t>
              </a:r>
            </a:p>
          </p:txBody>
        </p:sp>
      </p:grpSp>
      <p:sp>
        <p:nvSpPr>
          <p:cNvPr id="175" name="Shape 175"/>
          <p:cNvSpPr/>
          <p:nvPr/>
        </p:nvSpPr>
        <p:spPr>
          <a:xfrm>
            <a:off x="7050482" y="3701755"/>
            <a:ext cx="1916392" cy="866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defRPr sz="1800"/>
            </a:pPr>
            <a:r>
              <a:rPr lang="en-US" sz="938" dirty="0" smtClean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Refine and Iterate</a:t>
            </a:r>
            <a:endParaRPr lang="en-US" sz="938" dirty="0">
              <a:solidFill>
                <a:srgbClr val="0365C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ctr">
              <a:defRPr sz="1800"/>
            </a:pPr>
            <a:r>
              <a:rPr lang="en-US" sz="938" dirty="0" smtClean="0">
                <a:latin typeface="Helvetica"/>
                <a:ea typeface="Helvetica"/>
                <a:cs typeface="Helvetica"/>
                <a:sym typeface="Helvetica"/>
              </a:rPr>
              <a:t>Extend and improve </a:t>
            </a:r>
            <a:r>
              <a:rPr lang="en-US" sz="938" dirty="0" err="1" smtClean="0">
                <a:latin typeface="Helvetica"/>
                <a:ea typeface="Helvetica"/>
                <a:cs typeface="Helvetica"/>
                <a:sym typeface="Helvetica"/>
              </a:rPr>
              <a:t>Algo</a:t>
            </a:r>
            <a:r>
              <a:rPr lang="en-US" sz="938" dirty="0" smtClean="0">
                <a:latin typeface="Helvetica"/>
                <a:ea typeface="Helvetica"/>
                <a:cs typeface="Helvetica"/>
                <a:sym typeface="Helvetica"/>
              </a:rPr>
              <a:t>/Toolset through feedback, collaborative development and larger data sets; Consumer-friendly mobile apps. </a:t>
            </a:r>
          </a:p>
          <a:p>
            <a:pPr algn="ctr">
              <a:defRPr sz="1800"/>
            </a:pPr>
            <a:r>
              <a:rPr lang="fr-FR" sz="938" dirty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Future</a:t>
            </a:r>
          </a:p>
        </p:txBody>
      </p:sp>
      <p:sp>
        <p:nvSpPr>
          <p:cNvPr id="176" name="Shape 176"/>
          <p:cNvSpPr/>
          <p:nvPr/>
        </p:nvSpPr>
        <p:spPr>
          <a:xfrm>
            <a:off x="7012945" y="3638903"/>
            <a:ext cx="1953930" cy="1081834"/>
          </a:xfrm>
          <a:prstGeom prst="roundRect">
            <a:avLst>
              <a:gd name="adj" fmla="val 11557"/>
            </a:avLst>
          </a:prstGeom>
          <a:ln w="254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sp>
        <p:nvSpPr>
          <p:cNvPr id="178" name="Shape 178"/>
          <p:cNvSpPr/>
          <p:nvPr/>
        </p:nvSpPr>
        <p:spPr>
          <a:xfrm>
            <a:off x="343259" y="104661"/>
            <a:ext cx="8237563" cy="55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defTabSz="219075">
              <a:defRPr sz="1800"/>
            </a:pPr>
            <a:r>
              <a:rPr lang="en-US" sz="1463" i="1" dirty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VIME IQA Toolset </a:t>
            </a:r>
            <a:endParaRPr sz="563" dirty="0" smtClean="0">
              <a:solidFill>
                <a:srgbClr val="53585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defTabSz="219075">
              <a:defRPr sz="1800"/>
            </a:pPr>
            <a:r>
              <a:rPr lang="en-US" b="1" dirty="0" smtClean="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rPr>
              <a:t>Proposed timeline of activities</a:t>
            </a:r>
            <a:endParaRPr dirty="0">
              <a:solidFill>
                <a:srgbClr val="53585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62" name="Picture 2" descr="VQ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79" y="101254"/>
            <a:ext cx="1540305" cy="55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7-Point Star 4"/>
          <p:cNvSpPr/>
          <p:nvPr/>
        </p:nvSpPr>
        <p:spPr>
          <a:xfrm>
            <a:off x="5413531" y="1737455"/>
            <a:ext cx="181545" cy="182880"/>
          </a:xfrm>
          <a:prstGeom prst="star7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7-Point Star 60"/>
          <p:cNvSpPr/>
          <p:nvPr/>
        </p:nvSpPr>
        <p:spPr>
          <a:xfrm>
            <a:off x="195922" y="4491740"/>
            <a:ext cx="181545" cy="182880"/>
          </a:xfrm>
          <a:prstGeom prst="star7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3198" y="4498541"/>
            <a:ext cx="3927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92812543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27305"/>
            <a:ext cx="8196463" cy="498005"/>
          </a:xfrm>
        </p:spPr>
        <p:txBody>
          <a:bodyPr/>
          <a:lstStyle/>
          <a:p>
            <a:r>
              <a:rPr lang="en-US" dirty="0" smtClean="0"/>
              <a:t>Offering VIQET</a:t>
            </a:r>
            <a:endParaRPr lang="en-US" dirty="0"/>
          </a:p>
        </p:txBody>
      </p:sp>
      <p:pic>
        <p:nvPicPr>
          <p:cNvPr id="2050" name="Picture 2" descr="VQ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79" y="101254"/>
            <a:ext cx="1540305" cy="55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864671"/>
            <a:ext cx="8393233" cy="729311"/>
          </a:xfrm>
        </p:spPr>
        <p:txBody>
          <a:bodyPr/>
          <a:lstStyle/>
          <a:p>
            <a:r>
              <a:rPr lang="en-US" dirty="0" smtClean="0"/>
              <a:t>VIME Image Quality Evaluation Tool-kit </a:t>
            </a:r>
          </a:p>
          <a:p>
            <a:r>
              <a:rPr lang="en-US" dirty="0" smtClean="0"/>
              <a:t>Open Source</a:t>
            </a:r>
          </a:p>
          <a:p>
            <a:r>
              <a:rPr lang="en-US" dirty="0" smtClean="0"/>
              <a:t>Publications</a:t>
            </a:r>
          </a:p>
          <a:p>
            <a:pPr lvl="1"/>
            <a:r>
              <a:rPr lang="en-US" sz="1000" dirty="0" smtClean="0"/>
              <a:t> </a:t>
            </a:r>
            <a:r>
              <a:rPr lang="en-US" sz="1000" dirty="0"/>
              <a:t>M.A. Saad, P. Corriveau, R. Jaladi, “Objective Consumer Device Photo Quality Evaluation”, </a:t>
            </a:r>
            <a:r>
              <a:rPr lang="en-US" sz="1000" i="1" dirty="0"/>
              <a:t>IEEE Signal Processing Letters, </a:t>
            </a:r>
            <a:r>
              <a:rPr lang="en-US" sz="1000" dirty="0"/>
              <a:t>Vol. 22, No. 10, pp 1516-1520, February, 2015</a:t>
            </a:r>
            <a:r>
              <a:rPr lang="en-US" sz="1000" dirty="0" smtClean="0"/>
              <a:t>.</a:t>
            </a:r>
            <a:r>
              <a:rPr lang="en-US" sz="1000" dirty="0"/>
              <a:t> </a:t>
            </a:r>
          </a:p>
          <a:p>
            <a:pPr lvl="1"/>
            <a:r>
              <a:rPr lang="en-US" sz="1000" dirty="0" smtClean="0"/>
              <a:t>M.A</a:t>
            </a:r>
            <a:r>
              <a:rPr lang="en-US" sz="1000" dirty="0"/>
              <a:t>. Saad, P. Corriveau, R. Jaladi, “Consumer Content Framework for Blind Photo Quality Evaluation”, </a:t>
            </a:r>
            <a:r>
              <a:rPr lang="en-US" sz="1000" i="1" dirty="0"/>
              <a:t>9</a:t>
            </a:r>
            <a:r>
              <a:rPr lang="en-US" sz="1000" i="1" baseline="30000" dirty="0"/>
              <a:t>th</a:t>
            </a:r>
            <a:r>
              <a:rPr lang="en-US" sz="1000" i="1" dirty="0"/>
              <a:t> Int’l Workshop on Video Processing and Quality Metrics for Consumer Electronics (VPQM)</a:t>
            </a:r>
            <a:r>
              <a:rPr lang="en-US" sz="1000" dirty="0"/>
              <a:t>, February, 2015</a:t>
            </a:r>
          </a:p>
          <a:p>
            <a:pPr lvl="1"/>
            <a:r>
              <a:rPr lang="en-US" sz="1000" dirty="0" smtClean="0"/>
              <a:t>M.A</a:t>
            </a:r>
            <a:r>
              <a:rPr lang="en-US" sz="1000" dirty="0"/>
              <a:t>. Saad, P. Corriveau, R. Jaladi, “Revealing the Dark Side of a Subjective Study: Learnings from Noise and Sharpness Ratings”, </a:t>
            </a:r>
            <a:r>
              <a:rPr lang="en-US" sz="1000" i="1" dirty="0"/>
              <a:t>7</a:t>
            </a:r>
            <a:r>
              <a:rPr lang="en-US" sz="1000" i="1" baseline="30000" dirty="0"/>
              <a:t>th</a:t>
            </a:r>
            <a:r>
              <a:rPr lang="en-US" sz="1000" i="1" dirty="0"/>
              <a:t> Int’l Workshop on the Quality of Multimedia Experience (</a:t>
            </a:r>
            <a:r>
              <a:rPr lang="en-US" sz="1000" i="1" dirty="0" err="1"/>
              <a:t>QoMEX</a:t>
            </a:r>
            <a:r>
              <a:rPr lang="en-US" sz="1000" i="1" dirty="0"/>
              <a:t>)</a:t>
            </a:r>
            <a:r>
              <a:rPr lang="en-US" sz="1000" dirty="0"/>
              <a:t>, May, 2015.</a:t>
            </a:r>
          </a:p>
          <a:p>
            <a:pPr lvl="1"/>
            <a:r>
              <a:rPr lang="en-US" sz="1000" dirty="0" smtClean="0"/>
              <a:t>M.A</a:t>
            </a:r>
            <a:r>
              <a:rPr lang="en-US" sz="1000" dirty="0"/>
              <a:t>. Saad, P. Le Callet, P. Corriveau, “Blind Image Quality Assessment: Unanswered Questions and Future Directions in the Light of Consumer Needs”, </a:t>
            </a:r>
            <a:r>
              <a:rPr lang="en-US" sz="1000" i="1" dirty="0"/>
              <a:t>VQEG </a:t>
            </a:r>
            <a:r>
              <a:rPr lang="en-US" sz="1000" i="1" dirty="0" err="1"/>
              <a:t>eLetter</a:t>
            </a:r>
            <a:r>
              <a:rPr lang="en-US" sz="1000" i="1" dirty="0"/>
              <a:t>, </a:t>
            </a:r>
            <a:r>
              <a:rPr lang="en-US" sz="1000" dirty="0"/>
              <a:t>vo. 1, no. 2, pp. 62-66, 2014.</a:t>
            </a:r>
          </a:p>
          <a:p>
            <a:pPr lvl="1"/>
            <a:r>
              <a:rPr lang="en-US" sz="1000" dirty="0" smtClean="0"/>
              <a:t>M.A</a:t>
            </a:r>
            <a:r>
              <a:rPr lang="en-US" sz="1000" dirty="0"/>
              <a:t>. Saad, M.H. Pinson, D.G. Nicholas, N. Van </a:t>
            </a:r>
            <a:r>
              <a:rPr lang="en-US" sz="1000" dirty="0" err="1"/>
              <a:t>Kets</a:t>
            </a:r>
            <a:r>
              <a:rPr lang="en-US" sz="1000" dirty="0"/>
              <a:t>, G. Van Wallendael, R. Da Silva, R.V. Jaladi, and P.J. Corriveau, “Impact of Camera Pixel Count and Monitor Resolution on Perceptual Image Quality”, </a:t>
            </a:r>
            <a:r>
              <a:rPr lang="en-US" sz="1000" i="1" dirty="0"/>
              <a:t>IEEE Color and Visual Computing Symposium (CVCS)</a:t>
            </a:r>
            <a:r>
              <a:rPr lang="en-US" sz="1000" dirty="0"/>
              <a:t>, August 2015</a:t>
            </a:r>
            <a:r>
              <a:rPr lang="en-US" sz="1000" dirty="0" smtClean="0"/>
              <a:t>.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Community Preview Releases of Desktop App  and Mobile implementations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6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94294"/>
            <a:ext cx="4617638" cy="46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2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Q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59" y="131734"/>
            <a:ext cx="3727656" cy="133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410</Words>
  <Application>Microsoft Office PowerPoint</Application>
  <PresentationFormat>On-screen Show (16:9)</PresentationFormat>
  <Paragraphs>78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Helvetica</vt:lpstr>
      <vt:lpstr>Intel Clear</vt:lpstr>
      <vt:lpstr>Wingdings</vt:lpstr>
      <vt:lpstr>Int_PPT Template_ClearPro_16x9</vt:lpstr>
      <vt:lpstr>Open invitation to collaborate on an open source NR toolset VQEG Glasgow September 2015</vt:lpstr>
      <vt:lpstr>Industry / Academia / Government …. </vt:lpstr>
      <vt:lpstr>No-Reference Quality Assessment </vt:lpstr>
      <vt:lpstr>VIME IQA Toolset </vt:lpstr>
      <vt:lpstr>PowerPoint Presentation</vt:lpstr>
      <vt:lpstr>Offering VIQET</vt:lpstr>
      <vt:lpstr>Questions &amp; Answers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2015-05-06T16:36:39Z</dcterms:created>
  <dcterms:modified xsi:type="dcterms:W3CDTF">2015-09-14T14:29:39Z</dcterms:modified>
</cp:coreProperties>
</file>